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8"/>
  </p:notesMasterIdLst>
  <p:handoutMasterIdLst>
    <p:handoutMasterId r:id="rId19"/>
  </p:handoutMasterIdLst>
  <p:sldIdLst>
    <p:sldId id="256" r:id="rId2"/>
    <p:sldId id="258" r:id="rId3"/>
    <p:sldId id="318" r:id="rId4"/>
    <p:sldId id="319" r:id="rId5"/>
    <p:sldId id="286" r:id="rId6"/>
    <p:sldId id="320" r:id="rId7"/>
    <p:sldId id="321" r:id="rId8"/>
    <p:sldId id="322" r:id="rId9"/>
    <p:sldId id="323" r:id="rId10"/>
    <p:sldId id="324" r:id="rId11"/>
    <p:sldId id="325" r:id="rId12"/>
    <p:sldId id="326" r:id="rId13"/>
    <p:sldId id="327" r:id="rId14"/>
    <p:sldId id="328" r:id="rId15"/>
    <p:sldId id="329" r:id="rId16"/>
    <p:sldId id="330"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065" autoAdjust="0"/>
  </p:normalViewPr>
  <p:slideViewPr>
    <p:cSldViewPr>
      <p:cViewPr varScale="1">
        <p:scale>
          <a:sx n="82" d="100"/>
          <a:sy n="82" d="100"/>
        </p:scale>
        <p:origin x="-16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CE8096F-D9C0-42C8-9C7A-8091C36BEFE4}" type="datetimeFigureOut">
              <a:rPr lang="en-US" smtClean="0"/>
              <a:t>02/14/12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ED5DDDA-F617-4178-9263-0D41670AB11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02/14/12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was the first President of the </a:t>
            </a:r>
            <a:r>
              <a:rPr lang="en-US" dirty="0" smtClean="0">
                <a:hlinkClick r:id="rId3" tooltip="Lutheran Church - Missouri Synod"/>
              </a:rPr>
              <a:t>Lutheran Church - Missouri Synod</a:t>
            </a:r>
            <a:r>
              <a:rPr lang="en-US" dirty="0" smtClean="0"/>
              <a:t> and its most influential </a:t>
            </a:r>
            <a:r>
              <a:rPr lang="en-US" dirty="0" smtClean="0">
                <a:hlinkClick r:id="rId4" tooltip="Christian theology"/>
              </a:rPr>
              <a:t>theologian</a:t>
            </a:r>
            <a:r>
              <a:rPr lang="en-US" dirty="0" smtClean="0"/>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02/14/12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02/14/12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02/14/12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02/14/12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02/14/12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02/14/12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02/14/12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02/14/12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02/14/12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02/14/12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02/14/12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02/14/12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Eleventh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Chapters 1-3 Law; 4-5 justification, 6 Gospel</a:t>
            </a:r>
          </a:p>
          <a:p>
            <a:r>
              <a:rPr lang="en-US" dirty="0" smtClean="0"/>
              <a:t>“</a:t>
            </a:r>
            <a:r>
              <a:rPr lang="en-US" dirty="0" smtClean="0"/>
              <a:t>Here we have a true pattern of the correct sequence: </a:t>
            </a:r>
            <a:r>
              <a:rPr lang="en-US" i="1" dirty="0" smtClean="0"/>
              <a:t>first the Law</a:t>
            </a:r>
            <a:r>
              <a:rPr lang="en-US" dirty="0" smtClean="0"/>
              <a:t>, threatening men with the wrath of </a:t>
            </a:r>
            <a:r>
              <a:rPr lang="en-US" dirty="0" smtClean="0"/>
              <a:t>God; </a:t>
            </a:r>
            <a:r>
              <a:rPr lang="en-US" i="1" dirty="0" smtClean="0"/>
              <a:t>next the Gospel</a:t>
            </a:r>
            <a:r>
              <a:rPr lang="en-US" dirty="0" smtClean="0"/>
              <a:t>, announcing the comforting promises of God. </a:t>
            </a:r>
            <a:r>
              <a:rPr lang="en-US" dirty="0" smtClean="0"/>
              <a:t>This is </a:t>
            </a:r>
            <a:r>
              <a:rPr lang="en-US" i="1" dirty="0" smtClean="0"/>
              <a:t>followed by </a:t>
            </a:r>
            <a:r>
              <a:rPr lang="en-US" dirty="0" smtClean="0"/>
              <a:t>an instruction regarding the </a:t>
            </a:r>
            <a:r>
              <a:rPr lang="en-US" i="1" dirty="0" smtClean="0"/>
              <a:t>things we are to do </a:t>
            </a:r>
            <a:r>
              <a:rPr lang="en-US" dirty="0" smtClean="0"/>
              <a:t>after we have become new men.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7. Walther uses the book of Romans as a good example of the correct sequence of teachings. Where does the Law appear in Romans? Justification? Sanctification? </a:t>
            </a:r>
            <a:r>
              <a:rPr lang="en-US" sz="2800" dirty="0" smtClean="0"/>
              <a:t>(pg </a:t>
            </a:r>
            <a:r>
              <a:rPr lang="en-US" sz="2800" dirty="0" smtClean="0"/>
              <a:t>93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They all get the sequence incorrect: Gospel before Law, sanctification before justification, good works before faith.</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Look at the sermon outlines on pp. 94-95. What do they all have in common?</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a:bodyPr>
          <a:lstStyle/>
          <a:p>
            <a:r>
              <a:rPr lang="en-US" dirty="0" smtClean="0"/>
              <a:t>The antinomians</a:t>
            </a:r>
          </a:p>
          <a:p>
            <a:r>
              <a:rPr lang="en-US" dirty="0" smtClean="0"/>
              <a:t>“</a:t>
            </a:r>
            <a:r>
              <a:rPr lang="en-US" dirty="0" smtClean="0"/>
              <a:t>They contended that grace must be preached first and then repentance. Indeed, they insisted that in the churches the Law must not be preached at all. They claimed the Law belongs in the court-house and on the gallows; it is to be preached to thieves and murderers, not to honest people, least of all to Christians.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What group did Luther battle, who not only got the sequence wrong, but left out the Law altogether? </a:t>
            </a:r>
            <a:r>
              <a:rPr lang="en-US" sz="2800" dirty="0" smtClean="0"/>
              <a:t>(pg </a:t>
            </a:r>
            <a:r>
              <a:rPr lang="en-US" sz="2800" dirty="0" smtClean="0"/>
              <a:t>96)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Luther: These are “…</a:t>
            </a:r>
            <a:r>
              <a:rPr lang="en-US" dirty="0" smtClean="0"/>
              <a:t> the people are that are to be comforted, namely, those who, like Ishmael and his mother, have been thrust out of their home and fatherland, who are nearly famished with hunger and thirst in the desert, who groan and cry to the Lord, and are on the brink of despair. Such people are proper hearers of the Gospel.”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10.  Hagar was Abraham’s concubine who, with her son Ishmael, was cast out and rejected. But God comforted and cared for them. </a:t>
            </a:r>
            <a:r>
              <a:rPr lang="en-US" sz="2800" dirty="0" smtClean="0"/>
              <a:t>How are </a:t>
            </a:r>
            <a:r>
              <a:rPr lang="en-US" sz="2800" dirty="0" smtClean="0"/>
              <a:t>people who </a:t>
            </a:r>
            <a:r>
              <a:rPr lang="en-US" sz="2800" dirty="0" smtClean="0"/>
              <a:t>hear the Law </a:t>
            </a:r>
            <a:r>
              <a:rPr lang="en-US" sz="2800" dirty="0" smtClean="0"/>
              <a:t>like Hagar and Ishmael</a:t>
            </a:r>
            <a:r>
              <a:rPr lang="en-US" sz="2800" dirty="0" smtClean="0"/>
              <a:t>? </a:t>
            </a:r>
            <a:r>
              <a:rPr lang="en-US" sz="2800" dirty="0" smtClean="0"/>
              <a:t>(pg </a:t>
            </a:r>
            <a:r>
              <a:rPr lang="en-US" sz="2800" dirty="0" smtClean="0"/>
              <a:t>97)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Man is by nature a conceited being. He says: “What wrong have I done? I have committed neither manslaughter, nor adultery, nor fornication, nor larceny</a:t>
            </a:r>
            <a:r>
              <a:rPr lang="en-US" dirty="0" smtClean="0"/>
              <a:t>.”</a:t>
            </a:r>
          </a:p>
          <a:p>
            <a:r>
              <a:rPr lang="en-US" dirty="0" smtClean="0"/>
              <a:t>The spirit of pride in himself must be cast out. That requires an application of the hammer of the Law which will crush his stony heart.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What kind of person are we all, by nature? (pg 97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r>
              <a:rPr lang="en-US" dirty="0" smtClean="0"/>
              <a:t>“…</a:t>
            </a:r>
            <a:r>
              <a:rPr lang="en-US" dirty="0" smtClean="0"/>
              <a:t> </a:t>
            </a:r>
            <a:r>
              <a:rPr lang="en-US" i="1" dirty="0" smtClean="0"/>
              <a:t>the Law. </a:t>
            </a:r>
            <a:r>
              <a:rPr lang="en-US" dirty="0" smtClean="0"/>
              <a:t>The people were so crushed that hardly one among them dared to believe that he was in a state of grace with </a:t>
            </a:r>
            <a:r>
              <a:rPr lang="en-US" dirty="0" smtClean="0"/>
              <a:t>God.</a:t>
            </a:r>
            <a:r>
              <a:rPr lang="en-US" dirty="0" smtClean="0"/>
              <a:t>”</a:t>
            </a:r>
          </a:p>
          <a:p>
            <a:r>
              <a:rPr lang="en-US" dirty="0" smtClean="0"/>
              <a:t>“For the </a:t>
            </a:r>
            <a:r>
              <a:rPr lang="en-US" i="1" dirty="0" smtClean="0"/>
              <a:t>Roman priests preached the Law</a:t>
            </a:r>
            <a:r>
              <a:rPr lang="en-US" dirty="0" smtClean="0"/>
              <a:t>, placing alongside of the divine Law the laws of the Church and the statutes of former councils, theologians, and Popes</a:t>
            </a:r>
            <a:r>
              <a:rPr lang="en-US" dirty="0" smtClean="0"/>
              <a:t>.”</a:t>
            </a:r>
          </a:p>
          <a:p>
            <a:r>
              <a:rPr lang="en-US" dirty="0" smtClean="0"/>
              <a:t>Luther: “The </a:t>
            </a:r>
            <a:r>
              <a:rPr lang="en-US" dirty="0" smtClean="0"/>
              <a:t>reason why we had to start our teaching with the doctrine of divine grace is as plain as daylight. The accursed Pope had utterly crushed the poor consciences of men with his human ordinances</a:t>
            </a:r>
            <a:r>
              <a:rPr lang="en-US"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Which of the two great doctrines – Law and Gospel – did Luther not have to preach much of, and why? </a:t>
            </a:r>
            <a:r>
              <a:rPr lang="en-US" sz="2800" dirty="0" smtClean="0"/>
              <a:t>(pg </a:t>
            </a:r>
            <a:r>
              <a:rPr lang="en-US" sz="2800" dirty="0" smtClean="0"/>
              <a:t>97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a:bodyPr>
          <a:lstStyle/>
          <a:p>
            <a:r>
              <a:rPr lang="en-US" dirty="0" smtClean="0"/>
              <a:t>“</a:t>
            </a:r>
            <a:r>
              <a:rPr lang="en-US" dirty="0" smtClean="0"/>
              <a:t>I have followed the rule </a:t>
            </a:r>
            <a:r>
              <a:rPr lang="en-US" i="1" dirty="0" smtClean="0"/>
              <a:t>not to minister comfort to any person except to those who have become contrite </a:t>
            </a:r>
            <a:r>
              <a:rPr lang="en-US" dirty="0" smtClean="0"/>
              <a:t>and are sorrowing because of theirs </a:t>
            </a:r>
            <a:r>
              <a:rPr lang="en-US" dirty="0" smtClean="0"/>
              <a:t>sin.</a:t>
            </a:r>
            <a:r>
              <a:rPr lang="en-US" dirty="0" smtClean="0"/>
              <a:t>”</a:t>
            </a:r>
          </a:p>
          <a:p>
            <a:r>
              <a:rPr lang="en-US" dirty="0" smtClean="0"/>
              <a:t>“These </a:t>
            </a:r>
            <a:r>
              <a:rPr lang="en-US" dirty="0" smtClean="0"/>
              <a:t>are the people for whose sake Christ came into the world, and He will not have a </a:t>
            </a:r>
            <a:r>
              <a:rPr lang="en-US" i="1" dirty="0" smtClean="0"/>
              <a:t>smoking flax to be quenched. </a:t>
            </a:r>
            <a:r>
              <a:rPr lang="en-US" dirty="0" smtClean="0"/>
              <a:t>Is. 42, 3. That is why He is calling: </a:t>
            </a:r>
            <a:r>
              <a:rPr lang="en-US" i="1" dirty="0" smtClean="0"/>
              <a:t>‘Come unto Me, all ye that labor and are heavy laden.’</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What strict rule did Luther follow </a:t>
            </a:r>
            <a:r>
              <a:rPr lang="en-US" sz="2800" dirty="0" smtClean="0"/>
              <a:t>to make sure his teaching followed the correct sequence?</a:t>
            </a:r>
            <a:r>
              <a:rPr lang="en-US" sz="2800" dirty="0" smtClean="0"/>
              <a:t> </a:t>
            </a:r>
            <a:r>
              <a:rPr lang="en-US" sz="2800" dirty="0" smtClean="0"/>
              <a:t>(pg </a:t>
            </a:r>
            <a:r>
              <a:rPr lang="en-US" sz="2800" dirty="0" smtClean="0"/>
              <a:t>98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a:bodyPr>
          <a:lstStyle/>
          <a:p>
            <a:r>
              <a:rPr lang="en-US" sz="2400" dirty="0" smtClean="0"/>
              <a:t>“The Law must be preached in its full ___________, and the Gospel in its full ___________.</a:t>
            </a:r>
          </a:p>
          <a:p>
            <a:r>
              <a:rPr lang="en-US" sz="2400" dirty="0" smtClean="0"/>
              <a:t>Walther says that </a:t>
            </a:r>
            <a:r>
              <a:rPr lang="en-US" sz="2400" i="1" dirty="0" smtClean="0"/>
              <a:t>faith  </a:t>
            </a:r>
            <a:r>
              <a:rPr lang="en-US" sz="2400" dirty="0" smtClean="0"/>
              <a:t>and </a:t>
            </a:r>
            <a:r>
              <a:rPr lang="en-US" sz="2400" i="1" dirty="0" smtClean="0"/>
              <a:t>grace  </a:t>
            </a:r>
            <a:r>
              <a:rPr lang="en-US" sz="2400" dirty="0" smtClean="0"/>
              <a:t>are really just the same thing, because faith is not a good work. It simply like reaching out </a:t>
            </a:r>
            <a:r>
              <a:rPr lang="en-US" sz="2400" dirty="0" smtClean="0"/>
              <a:t>_________.</a:t>
            </a:r>
          </a:p>
          <a:p>
            <a:r>
              <a:rPr lang="en-US" sz="2400" dirty="0" smtClean="0"/>
              <a:t>What sort of sins does the Catholic church still say people are not responsible for?</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10000"/>
          </a:bodyPr>
          <a:lstStyle/>
          <a:p>
            <a:r>
              <a:rPr lang="en-US" dirty="0" smtClean="0"/>
              <a:t>False teachers!</a:t>
            </a:r>
          </a:p>
          <a:p>
            <a:r>
              <a:rPr lang="en-US" i="1" dirty="0" smtClean="0"/>
              <a:t>Jer. 23, 22, where the Lord says regarding false teachers: “If they had stood in My counsel and had caused My people to hear My words, then they should have turned them from their evil </a:t>
            </a:r>
            <a:r>
              <a:rPr lang="en-US" i="1" dirty="0" smtClean="0"/>
              <a:t>way.”</a:t>
            </a:r>
            <a:endParaRPr lang="en-US" i="1" dirty="0" smtClean="0"/>
          </a:p>
          <a:p>
            <a:r>
              <a:rPr lang="en-US" dirty="0" smtClean="0"/>
              <a:t>“</a:t>
            </a:r>
            <a:r>
              <a:rPr lang="en-US" dirty="0" smtClean="0"/>
              <a:t>Alas, what terror will seize all false teachers on the great day of account when all the souls led astray by them shall stand before the judgment-seat of God and raise accusations against them</a:t>
            </a:r>
            <a:r>
              <a:rPr lang="en-US" dirty="0" smtClean="0"/>
              <a:t>!</a:t>
            </a:r>
            <a:r>
              <a:rPr lang="en-US" dirty="0" smtClean="0"/>
              <a:t>”</a:t>
            </a:r>
          </a:p>
          <a:p>
            <a:r>
              <a:rPr lang="en-US" dirty="0" smtClean="0"/>
              <a:t>Arius, Pelagius, the Popes</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 </a:t>
            </a:r>
            <a:r>
              <a:rPr lang="en-US" sz="2800" dirty="0" smtClean="0"/>
              <a:t>Which people does Walther say will have the most reason to be terrified on Judgment Day? </a:t>
            </a:r>
            <a:r>
              <a:rPr lang="en-US" sz="2800" dirty="0" smtClean="0"/>
              <a:t>(pg </a:t>
            </a:r>
            <a:r>
              <a:rPr lang="en-US" sz="2800" dirty="0" smtClean="0"/>
              <a:t>87-88)</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10000"/>
          </a:bodyPr>
          <a:lstStyle/>
          <a:p>
            <a:r>
              <a:rPr lang="en-US" i="1" dirty="0" smtClean="0"/>
              <a:t>“…</a:t>
            </a:r>
            <a:r>
              <a:rPr lang="en-US" i="1" dirty="0" smtClean="0"/>
              <a:t> to deviate from a single letter of the divine </a:t>
            </a:r>
            <a:r>
              <a:rPr lang="en-US" i="1" dirty="0" smtClean="0"/>
              <a:t>Word!”</a:t>
            </a:r>
            <a:endParaRPr lang="en-US" i="1" dirty="0" smtClean="0"/>
          </a:p>
          <a:p>
            <a:r>
              <a:rPr lang="en-US" dirty="0" smtClean="0"/>
              <a:t>“…</a:t>
            </a:r>
            <a:r>
              <a:rPr lang="en-US" dirty="0" smtClean="0"/>
              <a:t> </a:t>
            </a:r>
            <a:r>
              <a:rPr lang="en-US" dirty="0" smtClean="0"/>
              <a:t>that </a:t>
            </a:r>
            <a:r>
              <a:rPr lang="en-US" dirty="0" smtClean="0"/>
              <a:t>we do not dare to add anything to it or take anything from it. We are to be ready to shed our blood rather than yield a tittle of God’s Word</a:t>
            </a:r>
            <a:r>
              <a:rPr lang="en-US" dirty="0" smtClean="0"/>
              <a:t>.”</a:t>
            </a:r>
          </a:p>
          <a:p>
            <a:r>
              <a:rPr lang="en-US" i="1" dirty="0" smtClean="0"/>
              <a:t>Luther</a:t>
            </a:r>
            <a:r>
              <a:rPr lang="en-US" dirty="0" smtClean="0"/>
              <a:t> </a:t>
            </a:r>
            <a:r>
              <a:rPr lang="en-US" dirty="0" smtClean="0"/>
              <a:t>: </a:t>
            </a:r>
            <a:r>
              <a:rPr lang="en-US" dirty="0" smtClean="0"/>
              <a:t>“I have a sensation that one passage of Scripture could push me off the face of the earth</a:t>
            </a:r>
            <a:r>
              <a:rPr lang="en-US" dirty="0" smtClean="0"/>
              <a:t>.”</a:t>
            </a:r>
          </a:p>
          <a:p>
            <a:r>
              <a:rPr lang="en-US" i="1" dirty="0" smtClean="0"/>
              <a:t>David</a:t>
            </a:r>
            <a:r>
              <a:rPr lang="en-US" dirty="0" smtClean="0"/>
              <a:t>: </a:t>
            </a:r>
            <a:r>
              <a:rPr lang="en-US" dirty="0" smtClean="0"/>
              <a:t>“My flesh trembleth for fear of Thee, and I am afraid of Thy judgments</a:t>
            </a:r>
            <a:r>
              <a:rPr lang="en-US" dirty="0" smtClean="0"/>
              <a:t>.” – Ps 119:129</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 What should every Christian “sincerely dread”? </a:t>
            </a:r>
            <a:r>
              <a:rPr lang="en-US" sz="2800" dirty="0" smtClean="0"/>
              <a:t>(pg </a:t>
            </a:r>
            <a:r>
              <a:rPr lang="en-US" sz="2800" dirty="0" smtClean="0"/>
              <a:t>88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In the third place, the Word of God is not rightly divided when the Gospel is preached first and then the Law; sanctification first and then justification; faith first and then repentance; good works first and then grace.</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I</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a:t>
            </a:r>
            <a:r>
              <a:rPr lang="en-US" dirty="0" smtClean="0"/>
              <a:t>order </a:t>
            </a:r>
            <a:r>
              <a:rPr lang="en-US" dirty="0" smtClean="0"/>
              <a:t>may be distorted if you preach the Gospel prior to the Law</a:t>
            </a:r>
            <a:r>
              <a:rPr lang="en-US" dirty="0" smtClean="0"/>
              <a:t>.</a:t>
            </a:r>
            <a:r>
              <a:rPr lang="en-US" dirty="0" smtClean="0"/>
              <a:t>”</a:t>
            </a:r>
          </a:p>
          <a:p>
            <a:r>
              <a:rPr lang="en-US" dirty="0" smtClean="0"/>
              <a:t>Mark 1, </a:t>
            </a:r>
            <a:r>
              <a:rPr lang="en-US" dirty="0" smtClean="0"/>
              <a:t>15:</a:t>
            </a:r>
            <a:r>
              <a:rPr lang="en-US" dirty="0" smtClean="0"/>
              <a:t> </a:t>
            </a:r>
            <a:r>
              <a:rPr lang="en-US" i="1" dirty="0" smtClean="0"/>
              <a:t>Repent ye and believe the Gospel.</a:t>
            </a:r>
            <a:r>
              <a:rPr lang="en-US" dirty="0" smtClean="0"/>
              <a:t> </a:t>
            </a:r>
            <a:endParaRPr lang="en-US" dirty="0" smtClean="0"/>
          </a:p>
          <a:p>
            <a:r>
              <a:rPr lang="en-US" dirty="0" smtClean="0"/>
              <a:t>Acts 20, </a:t>
            </a:r>
            <a:r>
              <a:rPr lang="en-US" dirty="0" smtClean="0"/>
              <a:t>21:</a:t>
            </a:r>
            <a:r>
              <a:rPr lang="en-US" dirty="0" smtClean="0"/>
              <a:t> </a:t>
            </a:r>
            <a:r>
              <a:rPr lang="en-US" i="1" dirty="0" smtClean="0"/>
              <a:t>Testifying both to the Jews and also to the Greeks, repentance toward God and faith toward our Lord Jesus Christ.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The Gospel must never be preached prior to what? </a:t>
            </a:r>
            <a:r>
              <a:rPr lang="en-US" sz="2800" dirty="0" smtClean="0"/>
              <a:t>(pg </a:t>
            </a:r>
            <a:r>
              <a:rPr lang="en-US" sz="2800" dirty="0" smtClean="0"/>
              <a:t>89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77500" lnSpcReduction="20000"/>
          </a:bodyPr>
          <a:lstStyle/>
          <a:p>
            <a:r>
              <a:rPr lang="en-US" dirty="0" smtClean="0"/>
              <a:t>“</a:t>
            </a:r>
            <a:r>
              <a:rPr lang="en-US" dirty="0" smtClean="0"/>
              <a:t>The second perversion of the true sequence occurs </a:t>
            </a:r>
            <a:r>
              <a:rPr lang="en-US" i="1" dirty="0" smtClean="0"/>
              <a:t>when sanctification of life is preached before </a:t>
            </a:r>
            <a:r>
              <a:rPr lang="en-US" i="1" dirty="0" smtClean="0"/>
              <a:t>justification</a:t>
            </a:r>
            <a:r>
              <a:rPr lang="en-US" dirty="0" smtClean="0"/>
              <a:t>.</a:t>
            </a:r>
            <a:r>
              <a:rPr lang="en-US" dirty="0" smtClean="0"/>
              <a:t>”</a:t>
            </a:r>
          </a:p>
          <a:p>
            <a:r>
              <a:rPr lang="en-US" dirty="0" smtClean="0"/>
              <a:t>“I must first know that God has forgiven my sins, that He has cast them into the depth of the sea, before it affords me real joy to lead a sanctified life.”</a:t>
            </a:r>
          </a:p>
          <a:p>
            <a:r>
              <a:rPr lang="en-US" dirty="0" smtClean="0"/>
              <a:t>Ps</a:t>
            </a:r>
            <a:r>
              <a:rPr lang="en-US" dirty="0" smtClean="0"/>
              <a:t>. 130, </a:t>
            </a:r>
            <a:r>
              <a:rPr lang="en-US" dirty="0" smtClean="0"/>
              <a:t>4:</a:t>
            </a:r>
            <a:r>
              <a:rPr lang="en-US" i="1" dirty="0" smtClean="0"/>
              <a:t>There </a:t>
            </a:r>
            <a:r>
              <a:rPr lang="en-US" i="1" dirty="0" smtClean="0"/>
              <a:t>is forgiveness with Thee, that Thou mayest be feared</a:t>
            </a:r>
            <a:r>
              <a:rPr lang="en-US" i="1" dirty="0" smtClean="0"/>
              <a:t>.</a:t>
            </a:r>
          </a:p>
          <a:p>
            <a:r>
              <a:rPr lang="en-US" dirty="0" smtClean="0"/>
              <a:t>Ps. 119, </a:t>
            </a:r>
            <a:r>
              <a:rPr lang="en-US" dirty="0" smtClean="0"/>
              <a:t>32:</a:t>
            </a:r>
            <a:r>
              <a:rPr lang="en-US" dirty="0" smtClean="0"/>
              <a:t> </a:t>
            </a:r>
            <a:r>
              <a:rPr lang="en-US" i="1" dirty="0" smtClean="0"/>
              <a:t>I will run the way of Thy Commandments when Thou shalt enlarge my heart.</a:t>
            </a:r>
            <a:r>
              <a:rPr lang="en-US" dirty="0" smtClean="0"/>
              <a:t> </a:t>
            </a:r>
            <a:endParaRPr lang="en-US" dirty="0" smtClean="0"/>
          </a:p>
          <a:p>
            <a:r>
              <a:rPr lang="en-US" dirty="0" smtClean="0"/>
              <a:t>John 15, 5 the Lord says to His disciples: </a:t>
            </a:r>
            <a:r>
              <a:rPr lang="en-US" i="1" dirty="0" smtClean="0"/>
              <a:t>I am the Vine, ye are the branches. He that abideth in Me and I in him, the same bringeth forth much </a:t>
            </a:r>
            <a:r>
              <a:rPr lang="en-US" i="1" dirty="0" smtClean="0"/>
              <a:t>fruit.</a:t>
            </a:r>
            <a:endParaRPr lang="en-US" dirty="0" smtClean="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What is the second way people sometimes get things out of order? </a:t>
            </a:r>
            <a:r>
              <a:rPr lang="en-US" sz="2800" dirty="0" smtClean="0"/>
              <a:t>(pg </a:t>
            </a:r>
            <a:r>
              <a:rPr lang="en-US" sz="2800" dirty="0" smtClean="0"/>
              <a:t>90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when </a:t>
            </a:r>
            <a:r>
              <a:rPr lang="en-US" i="1" dirty="0" smtClean="0"/>
              <a:t>faith is preached first and repentance </a:t>
            </a:r>
            <a:r>
              <a:rPr lang="en-US" i="1" dirty="0" smtClean="0"/>
              <a:t>next</a:t>
            </a:r>
            <a:r>
              <a:rPr lang="en-US" dirty="0" smtClean="0"/>
              <a:t>.</a:t>
            </a:r>
            <a:r>
              <a:rPr lang="en-US" dirty="0" smtClean="0"/>
              <a:t>”</a:t>
            </a:r>
          </a:p>
          <a:p>
            <a:r>
              <a:rPr lang="en-US" dirty="0" smtClean="0"/>
              <a:t>Acts 20, </a:t>
            </a:r>
            <a:r>
              <a:rPr lang="en-US" dirty="0" smtClean="0"/>
              <a:t>21: “</a:t>
            </a:r>
            <a:r>
              <a:rPr lang="en-US" i="1" dirty="0" smtClean="0"/>
              <a:t>Repentance toward God and faith toward our Lord Jesus Christ</a:t>
            </a:r>
            <a:r>
              <a:rPr lang="en-US" i="1" dirty="0" smtClean="0"/>
              <a:t>.”</a:t>
            </a:r>
          </a:p>
          <a:p>
            <a:pPr>
              <a:buNone/>
            </a:pP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What is the “third perversion of the true sequence”? </a:t>
            </a:r>
            <a:r>
              <a:rPr lang="en-US" sz="2800" dirty="0" smtClean="0"/>
              <a:t>(pg </a:t>
            </a:r>
            <a:r>
              <a:rPr lang="en-US" sz="2800" dirty="0" smtClean="0"/>
              <a:t>92</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77500" lnSpcReduction="20000"/>
          </a:bodyPr>
          <a:lstStyle/>
          <a:p>
            <a:r>
              <a:rPr lang="en-US" dirty="0" smtClean="0"/>
              <a:t>“…</a:t>
            </a:r>
            <a:r>
              <a:rPr lang="en-US" dirty="0" smtClean="0"/>
              <a:t> when </a:t>
            </a:r>
            <a:r>
              <a:rPr lang="en-US" i="1" dirty="0" smtClean="0"/>
              <a:t>good works are preached first and then grace. </a:t>
            </a:r>
            <a:r>
              <a:rPr lang="en-US" dirty="0" smtClean="0"/>
              <a:t>”</a:t>
            </a:r>
          </a:p>
          <a:p>
            <a:r>
              <a:rPr lang="en-US" dirty="0" smtClean="0"/>
              <a:t>Ephesians 2</a:t>
            </a:r>
            <a:r>
              <a:rPr lang="en-US" dirty="0" smtClean="0"/>
              <a:t>, 8–10: </a:t>
            </a:r>
            <a:r>
              <a:rPr lang="en-US" i="1" dirty="0" smtClean="0"/>
              <a:t>For by grace are ye saved, through faith; and that not of yourselves, it is the gift of God; not of works, lest any man should boast. For we are His workmanship, created in Christ Jesus unto good works, which God hath before ordained that we should walk in them</a:t>
            </a:r>
            <a:r>
              <a:rPr lang="en-US" i="1" dirty="0" smtClean="0"/>
              <a:t>.”</a:t>
            </a:r>
          </a:p>
          <a:p>
            <a:r>
              <a:rPr lang="en-US" dirty="0" smtClean="0"/>
              <a:t>The apostle does not say: “We must do good works in order to have a gracious God,” but the very opposite: “By grace are ye saved; but by grace ye are created unto good works.”</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What is the fourth “perversion of the correct order” that Walther mentions? </a:t>
            </a:r>
            <a:r>
              <a:rPr lang="en-US" sz="2800" dirty="0" smtClean="0"/>
              <a:t>(pg </a:t>
            </a:r>
            <a:r>
              <a:rPr lang="en-US" sz="2800" dirty="0" smtClean="0"/>
              <a:t>92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461</TotalTime>
  <Words>1209</Words>
  <Application>Microsoft Office PowerPoint</Application>
  <PresentationFormat>On-screen Show (4:3)</PresentationFormat>
  <Paragraphs>87</Paragraphs>
  <Slides>16</Slides>
  <Notes>15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The Proper Distinction Between Law and Gospel  by CFW Walther</vt:lpstr>
      <vt:lpstr>Review: </vt:lpstr>
      <vt:lpstr>1. Which people does Walther say will have the most reason to be terrified on Judgment Day? (pg 87-88)</vt:lpstr>
      <vt:lpstr>2. What should every Christian “sincerely dread”? (pg 88 bottom)</vt:lpstr>
      <vt:lpstr> Thesis I </vt:lpstr>
      <vt:lpstr>3.  The Gospel must never be preached prior to what? (pg 89 bottom)</vt:lpstr>
      <vt:lpstr>4. What is the second way people sometimes get things out of order? (pg 90 bottom)</vt:lpstr>
      <vt:lpstr>5. What is the “third perversion of the true sequence”? (pg 92)</vt:lpstr>
      <vt:lpstr>6.  What is the fourth “perversion of the correct order” that Walther mentions? (pg 92 bottom)</vt:lpstr>
      <vt:lpstr>7. Walther uses the book of Romans as a good example of the correct sequence of teachings. Where does the Law appear in Romans? Justification? Sanctification? (pg 93 bottom)</vt:lpstr>
      <vt:lpstr>8.  Look at the sermon outlines on pp. 94-95. What do they all have in common?</vt:lpstr>
      <vt:lpstr>9. What group did Luther battle, who not only got the sequence wrong, but left out the Law altogether? (pg 96)</vt:lpstr>
      <vt:lpstr>10.  Hagar was Abraham’s concubine who, with her son Ishmael, was cast out and rejected. But God comforted and cared for them. How are people who hear the Law like Hagar and Ishmael? (pg 97)</vt:lpstr>
      <vt:lpstr>11.  What kind of person are we all, by nature? (pg 97 middle)</vt:lpstr>
      <vt:lpstr>12. Which of the two great doctrines – Law and Gospel – did Luther not have to preach much of, and why? (pg 97 bottom)</vt:lpstr>
      <vt:lpstr>13. What strict rule did Luther follow to make sure his teaching followed the correct sequence? (pg 98 bottom)</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32</cp:revision>
  <dcterms:created xsi:type="dcterms:W3CDTF">2011-01-18T19:12:19Z</dcterms:created>
  <dcterms:modified xsi:type="dcterms:W3CDTF">2012-02-14T20:00:42Z</dcterms:modified>
</cp:coreProperties>
</file>